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40" r:id="rId1"/>
  </p:sldMasterIdLst>
  <p:notesMasterIdLst>
    <p:notesMasterId r:id="rId20"/>
  </p:notesMasterIdLst>
  <p:sldIdLst>
    <p:sldId id="256" r:id="rId2"/>
    <p:sldId id="257" r:id="rId3"/>
    <p:sldId id="258" r:id="rId4"/>
    <p:sldId id="275" r:id="rId5"/>
    <p:sldId id="259" r:id="rId6"/>
    <p:sldId id="260" r:id="rId7"/>
    <p:sldId id="261" r:id="rId8"/>
    <p:sldId id="270" r:id="rId9"/>
    <p:sldId id="262" r:id="rId10"/>
    <p:sldId id="272" r:id="rId11"/>
    <p:sldId id="263" r:id="rId12"/>
    <p:sldId id="271" r:id="rId13"/>
    <p:sldId id="264" r:id="rId14"/>
    <p:sldId id="269" r:id="rId15"/>
    <p:sldId id="265" r:id="rId16"/>
    <p:sldId id="273" r:id="rId17"/>
    <p:sldId id="266" r:id="rId18"/>
    <p:sldId id="268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6390"/>
    <p:restoredTop sz="86446"/>
  </p:normalViewPr>
  <p:slideViewPr>
    <p:cSldViewPr snapToGrid="0" snapToObjects="1">
      <p:cViewPr>
        <p:scale>
          <a:sx n="100" d="100"/>
          <a:sy n="100" d="100"/>
        </p:scale>
        <p:origin x="144" y="87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664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notesMaster" Target="notesMasters/notesMaster1.xml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93EB20-D9EF-9B46-9737-459171E61FA9}" type="datetimeFigureOut">
              <a:rPr kumimoji="1" lang="zh-CN" altLang="en-US" smtClean="0"/>
              <a:t>2019/7/14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CD1C66-5907-7F42-918E-29A85A11F92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92200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CD1C66-5907-7F42-918E-29A85A11F923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327667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CD1C66-5907-7F42-918E-29A85A11F923}" type="slidenum">
              <a:rPr kumimoji="1" lang="zh-CN" altLang="en-US" smtClean="0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657273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CD1C66-5907-7F42-918E-29A85A11F923}" type="slidenum">
              <a:rPr kumimoji="1" lang="zh-CN" altLang="en-US" smtClean="0"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339630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CD1C66-5907-7F42-918E-29A85A11F923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341501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CD1C66-5907-7F42-918E-29A85A11F923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147500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Netflix Eureka allows micro services to register themselves at runtime as they appear in the system landscape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Netflix Ribbon -Dynamic Routing &amp;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Load Balancer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Netflix Ribbon can be used by service consumers to look up services at runtime. Ribbon uses the information available in Eureka to locate 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appropriate service instances. If more than one instance is found, Ribbon will apply load balancing to spread the requests over the available instances. Netflix </a:t>
            </a: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Zuul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-Edge Server </a:t>
            </a: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Zuul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entry 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point to the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microservices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the system landscape. Using dynamically allocated ports is convenient to avoid port conflicts and to minimize administration but it makes it of course harder for any given service consumer. </a:t>
            </a: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Zuul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uses Ribbon to look up available services and routes the external request to an appropriate service instance.</a:t>
            </a:r>
          </a:p>
          <a:p>
            <a:endParaRPr lang="en-US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CD1C66-5907-7F42-918E-29A85A11F923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0756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CD1C66-5907-7F42-918E-29A85A11F923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743184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CD1C66-5907-7F42-918E-29A85A11F923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634825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CD1C66-5907-7F42-918E-29A85A11F923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58945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CD1C66-5907-7F42-918E-29A85A11F923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572321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Start several Gateway instances and put</a:t>
            </a:r>
            <a:r>
              <a:rPr lang="zh-CN" altLang="en-US" dirty="0" smtClean="0"/>
              <a:t> </a:t>
            </a:r>
            <a:r>
              <a:rPr lang="en-US" altLang="zh-CN" dirty="0" smtClean="0"/>
              <a:t>Nginx or</a:t>
            </a:r>
            <a:r>
              <a:rPr lang="zh-CN" altLang="en-US" dirty="0" smtClean="0"/>
              <a:t> </a:t>
            </a:r>
            <a:r>
              <a:rPr lang="en-US" altLang="zh-CN" dirty="0" smtClean="0"/>
              <a:t>F5 for</a:t>
            </a:r>
            <a:r>
              <a:rPr lang="en-US" altLang="zh-CN" baseline="0" dirty="0" smtClean="0"/>
              <a:t> LB in front of gateways.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CD1C66-5907-7F42-918E-29A85A11F923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514563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3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3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2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2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84890-85D2-4D7B-8EF5-15A9C1DB8F42}" type="datetimeFigureOut">
              <a:rPr lang="en-US" smtClean="0"/>
              <a:t>7/14/19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23619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57CC2-0FC8-4686-B024-99790E0F5162}" type="datetimeFigureOut">
              <a:rPr lang="en-US" smtClean="0"/>
              <a:t>7/14/19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2568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64DA5-CD3D-4590-A511-FCD3BC7A793E}" type="datetimeFigureOut">
              <a:rPr lang="en-US" smtClean="0"/>
              <a:t>7/14/19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6516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5661D-6934-4B32-B92C-470368BF1EC6}" type="datetimeFigureOut">
              <a:rPr lang="en-US" smtClean="0"/>
              <a:t>7/14/19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0823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C6F822A4-8DA6-4447-9B1F-C5DB58435268}" type="datetimeFigureOut">
              <a:rPr lang="en-US" smtClean="0"/>
              <a:t>7/14/19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35599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8D31E-DCDA-41A7-9C67-C4B11B94D21D}" type="datetimeFigureOut">
              <a:rPr lang="en-US" smtClean="0"/>
              <a:t>7/14/19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3787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762C0-B258-48F1-ADE6-176B4174CCDD}" type="datetimeFigureOut">
              <a:rPr lang="en-US" smtClean="0"/>
              <a:t>7/14/19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23781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919A6-33EB-49BD-A62F-1FA56B9F9712}" type="datetimeFigureOut">
              <a:rPr lang="en-US" smtClean="0"/>
              <a:t>7/14/19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8866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E7D1B-D673-4CF6-8672-009D42ABD2A0}" type="datetimeFigureOut">
              <a:rPr lang="en-US" smtClean="0"/>
              <a:t>7/14/19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2624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6AA21-1863-4931-97CB-99D0A168701B}" type="datetimeFigureOut">
              <a:rPr lang="en-US" smtClean="0"/>
              <a:t>7/14/19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8976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2C379-9A7C-4C87-A116-CBE9F58B04C5}" type="datetimeFigureOut">
              <a:rPr lang="en-US" smtClean="0"/>
              <a:t>7/14/19</a:t>
            </a:fld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6151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2.png"/><Relationship Id="rId14" Type="http://schemas.microsoft.com/office/2007/relationships/hdphoto" Target="../media/hdphoto1.wdp"/><Relationship Id="rId15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8664C608-40B1-4030-A28D-5B74BC98ADCE}" type="datetimeFigureOut">
              <a:rPr lang="en-US" smtClean="0"/>
              <a:t>7/14/19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7551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etflix/feign" TargetMode="External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research.google.com/archive/papers/dapper-2010-1.pdf" TargetMode="External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kumimoji="1" lang="en-US" altLang="zh-CN" dirty="0" smtClean="0"/>
              <a:t>Spring cloud </a:t>
            </a:r>
            <a:endParaRPr kumimoji="1"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5159248" y="5290820"/>
            <a:ext cx="7891272" cy="1069848"/>
          </a:xfrm>
        </p:spPr>
        <p:txBody>
          <a:bodyPr/>
          <a:lstStyle/>
          <a:p>
            <a:r>
              <a:rPr kumimoji="1" lang="en-US" altLang="zh-CN" dirty="0" smtClean="0"/>
              <a:t>Wang </a:t>
            </a:r>
            <a:r>
              <a:rPr kumimoji="1" lang="en-US" altLang="zh-CN" dirty="0" err="1" smtClean="0"/>
              <a:t>ShuGuang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(William)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71550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 smtClean="0"/>
              <a:t>Hystrix</a:t>
            </a:r>
            <a:r>
              <a:rPr kumimoji="1" lang="en-US" altLang="zh-CN" dirty="0" smtClean="0"/>
              <a:t> monitor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69848" y="1841500"/>
            <a:ext cx="10058400" cy="4330700"/>
          </a:xfrm>
        </p:spPr>
        <p:txBody>
          <a:bodyPr/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r>
              <a:rPr kumimoji="1" lang="en-US" altLang="zh-CN" i="1" dirty="0" smtClean="0"/>
              <a:t>Fallback monitor , </a:t>
            </a:r>
            <a:r>
              <a:rPr kumimoji="1" lang="en-US" altLang="zh-CN" i="1" dirty="0" err="1" smtClean="0"/>
              <a:t>hystrix</a:t>
            </a:r>
            <a:r>
              <a:rPr kumimoji="1" lang="en-US" altLang="zh-CN" i="1" dirty="0" smtClean="0"/>
              <a:t> and turbine.</a:t>
            </a:r>
            <a:endParaRPr kumimoji="1" lang="zh-CN" altLang="en-US" i="1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2404468"/>
            <a:ext cx="5429250" cy="4020207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1062" y="2656944"/>
            <a:ext cx="5340537" cy="3388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05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Gate way </a:t>
            </a:r>
            <a:r>
              <a:rPr kumimoji="1" lang="mr-IN" altLang="zh-CN" dirty="0" smtClean="0"/>
              <a:t>–</a:t>
            </a:r>
            <a:r>
              <a:rPr kumimoji="1" lang="en-US" altLang="zh-CN" dirty="0" smtClean="0"/>
              <a:t>spring cloud gateway</a:t>
            </a:r>
            <a:endParaRPr kumimoji="1" lang="zh-CN" alt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0314" y="1964562"/>
            <a:ext cx="5326938" cy="361556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300" y="2345563"/>
            <a:ext cx="5169144" cy="3234562"/>
          </a:xfrm>
          <a:prstGeom prst="rect">
            <a:avLst/>
          </a:prstGeom>
        </p:spPr>
      </p:pic>
      <p:sp>
        <p:nvSpPr>
          <p:cNvPr id="8" name="右箭头 7"/>
          <p:cNvSpPr/>
          <p:nvPr/>
        </p:nvSpPr>
        <p:spPr>
          <a:xfrm>
            <a:off x="5486400" y="3573906"/>
            <a:ext cx="549148" cy="4265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15306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Gateway - ha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971801" y="1739900"/>
            <a:ext cx="54737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806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102868"/>
          </a:xfrm>
        </p:spPr>
        <p:txBody>
          <a:bodyPr/>
          <a:lstStyle/>
          <a:p>
            <a:r>
              <a:rPr kumimoji="1" lang="en-US" altLang="zh-CN" dirty="0" smtClean="0"/>
              <a:t>Services communication 1 </a:t>
            </a:r>
            <a:r>
              <a:rPr kumimoji="1" lang="mr-IN" altLang="zh-CN" dirty="0" smtClean="0"/>
              <a:t>–</a:t>
            </a:r>
            <a:r>
              <a:rPr kumimoji="1" lang="en-US" altLang="zh-CN" dirty="0" smtClean="0"/>
              <a:t> feign</a:t>
            </a:r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7952" y="2118868"/>
            <a:ext cx="3686048" cy="311431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968248" y="1587500"/>
            <a:ext cx="4737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hlinkClick r:id="rId3"/>
              </a:rPr>
              <a:t>Feign</a:t>
            </a:r>
            <a:r>
              <a:rPr lang="en-US" altLang="zh-CN" dirty="0"/>
              <a:t> is a declarative web service client.</a:t>
            </a:r>
            <a:endParaRPr kumimoji="1" lang="zh-CN" alt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9646" y="2118868"/>
            <a:ext cx="7869954" cy="17907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7446" y="3676025"/>
            <a:ext cx="6020544" cy="2858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5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communication2 </a:t>
            </a:r>
            <a:r>
              <a:rPr kumimoji="1" lang="mr-IN" altLang="zh-CN" dirty="0" smtClean="0"/>
              <a:t>–</a:t>
            </a:r>
            <a:r>
              <a:rPr kumimoji="1" lang="en-US" altLang="zh-CN" dirty="0" smtClean="0"/>
              <a:t> </a:t>
            </a:r>
            <a:br>
              <a:rPr kumimoji="1" lang="en-US" altLang="zh-CN" dirty="0" smtClean="0"/>
            </a:br>
            <a:r>
              <a:rPr kumimoji="1" lang="en-US" altLang="zh-CN" dirty="0" smtClean="0"/>
              <a:t>spring cloud bus &amp; stream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3800" y="2093976"/>
            <a:ext cx="9423400" cy="3900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698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Trace </a:t>
            </a:r>
            <a:r>
              <a:rPr kumimoji="1" lang="mr-IN" altLang="zh-CN" dirty="0" smtClean="0"/>
              <a:t>–</a:t>
            </a:r>
            <a:r>
              <a:rPr kumimoji="1" lang="en-US" altLang="zh-CN" dirty="0" smtClean="0"/>
              <a:t> spring cloud sleuth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Borrow </a:t>
            </a:r>
            <a:r>
              <a:rPr lang="en-US" dirty="0"/>
              <a:t>heavily from </a:t>
            </a:r>
            <a:r>
              <a:rPr lang="en-US" dirty="0" smtClean="0"/>
              <a:t>Dapper</a:t>
            </a:r>
            <a:r>
              <a:rPr lang="en-US" sz="1400" dirty="0" smtClean="0"/>
              <a:t> [</a:t>
            </a:r>
            <a:r>
              <a:rPr kumimoji="1" lang="en-US" altLang="zh-CN" sz="1400" dirty="0" smtClean="0">
                <a:hlinkClick r:id="rId3"/>
              </a:rPr>
              <a:t>https</a:t>
            </a:r>
            <a:r>
              <a:rPr kumimoji="1" lang="en-US" altLang="zh-CN" sz="1400" dirty="0">
                <a:hlinkClick r:id="rId3"/>
              </a:rPr>
              <a:t>://</a:t>
            </a:r>
            <a:r>
              <a:rPr kumimoji="1" lang="en-US" altLang="zh-CN" sz="1400" dirty="0" smtClean="0">
                <a:hlinkClick r:id="rId3"/>
              </a:rPr>
              <a:t>research.google.com/archive/papers/dapper-2010-1.pdf</a:t>
            </a:r>
            <a:r>
              <a:rPr kumimoji="1" lang="en-US" altLang="zh-CN" sz="1400" dirty="0" smtClean="0"/>
              <a:t>] </a:t>
            </a:r>
          </a:p>
          <a:p>
            <a:r>
              <a:rPr kumimoji="1" lang="en-US" altLang="zh-CN" sz="1400" dirty="0" smtClean="0"/>
              <a:t>Trace =&gt; Span =&gt; Annotation [client send, server received, server send, client received]</a:t>
            </a:r>
          </a:p>
          <a:p>
            <a:endParaRPr kumimoji="1"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3800" y="2769058"/>
            <a:ext cx="7092950" cy="391114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32774" y="3119538"/>
            <a:ext cx="1949450" cy="1357212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86750" y="4928780"/>
            <a:ext cx="3251200" cy="109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078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summary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  <a:spcBef>
                <a:spcPts val="0"/>
              </a:spcBef>
              <a:buClrTx/>
              <a:buSzTx/>
            </a:pPr>
            <a:r>
              <a:rPr lang="en-US" altLang="zh-CN" dirty="0"/>
              <a:t>Spring Cloud has a rich set of well integrated Java </a:t>
            </a:r>
            <a:r>
              <a:rPr lang="en-US" altLang="zh-CN" dirty="0" smtClean="0"/>
              <a:t>libraries.</a:t>
            </a:r>
          </a:p>
          <a:p>
            <a:pPr>
              <a:lnSpc>
                <a:spcPct val="200000"/>
              </a:lnSpc>
              <a:spcBef>
                <a:spcPts val="0"/>
              </a:spcBef>
              <a:buClrTx/>
              <a:buSzTx/>
            </a:pPr>
            <a:r>
              <a:rPr lang="en-US" altLang="zh-CN" dirty="0" smtClean="0">
                <a:solidFill>
                  <a:schemeClr val="accent2">
                    <a:lumMod val="75000"/>
                  </a:schemeClr>
                </a:solidFill>
              </a:rPr>
              <a:t>Long</a:t>
            </a:r>
            <a:r>
              <a:rPr lang="zh-CN" altLang="en-US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 smtClean="0">
                <a:solidFill>
                  <a:schemeClr val="accent2">
                    <a:lumMod val="75000"/>
                  </a:schemeClr>
                </a:solidFill>
              </a:rPr>
              <a:t>learning curve and difficult to master every details. </a:t>
            </a:r>
          </a:p>
          <a:p>
            <a:pPr>
              <a:lnSpc>
                <a:spcPct val="200000"/>
              </a:lnSpc>
              <a:spcBef>
                <a:spcPts val="0"/>
              </a:spcBef>
              <a:buClrTx/>
              <a:buSzTx/>
            </a:pPr>
            <a:r>
              <a:rPr lang="en-US" altLang="zh-CN" dirty="0" smtClean="0"/>
              <a:t>Unified </a:t>
            </a:r>
            <a:r>
              <a:rPr lang="en-US" altLang="zh-CN" dirty="0"/>
              <a:t>programing model </a:t>
            </a:r>
            <a:r>
              <a:rPr lang="en-US" altLang="zh-CN" dirty="0" smtClean="0"/>
              <a:t>(based on Spring Boot with annotations</a:t>
            </a:r>
            <a:r>
              <a:rPr lang="en-US" altLang="zh-CN" dirty="0"/>
              <a:t> </a:t>
            </a:r>
            <a:r>
              <a:rPr lang="en-US" altLang="zh-CN" dirty="0" smtClean="0"/>
              <a:t>).</a:t>
            </a:r>
          </a:p>
          <a:p>
            <a:pPr>
              <a:lnSpc>
                <a:spcPct val="200000"/>
              </a:lnSpc>
              <a:spcBef>
                <a:spcPts val="0"/>
              </a:spcBef>
              <a:buClrTx/>
              <a:buSzTx/>
            </a:pP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Spring Cloud alone has a shorter scope in the </a:t>
            </a:r>
            <a:r>
              <a:rPr lang="en-US" altLang="zh-CN" dirty="0" smtClean="0">
                <a:solidFill>
                  <a:schemeClr val="accent2">
                    <a:lumMod val="75000"/>
                  </a:schemeClr>
                </a:solidFill>
              </a:rPr>
              <a:t>Micro-services journey.</a:t>
            </a:r>
            <a:r>
              <a:rPr lang="zh-CN" altLang="en-US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 smtClean="0">
                <a:solidFill>
                  <a:schemeClr val="accent2">
                    <a:lumMod val="75000"/>
                  </a:schemeClr>
                </a:solidFill>
              </a:rPr>
              <a:t> Need</a:t>
            </a:r>
            <a:r>
              <a:rPr lang="zh-CN" altLang="en-US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 smtClean="0">
                <a:solidFill>
                  <a:schemeClr val="accent2">
                    <a:lumMod val="75000"/>
                  </a:schemeClr>
                </a:solidFill>
              </a:rPr>
              <a:t>other skills to support</a:t>
            </a:r>
            <a:r>
              <a:rPr lang="zh-CN" altLang="en-US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 smtClean="0">
                <a:solidFill>
                  <a:schemeClr val="accent2">
                    <a:lumMod val="75000"/>
                  </a:schemeClr>
                </a:solidFill>
              </a:rPr>
              <a:t> dev-ops , monitor  etc.</a:t>
            </a:r>
          </a:p>
          <a:p>
            <a:pPr>
              <a:lnSpc>
                <a:spcPct val="200000"/>
              </a:lnSpc>
              <a:spcBef>
                <a:spcPts val="0"/>
              </a:spcBef>
              <a:buClrTx/>
              <a:buSzTx/>
            </a:pP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963920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Demo 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69848" y="1739900"/>
            <a:ext cx="10058400" cy="4432300"/>
          </a:xfrm>
        </p:spPr>
        <p:txBody>
          <a:bodyPr/>
          <a:lstStyle/>
          <a:p>
            <a:pPr marL="457200" lvl="0" indent="-457200">
              <a:lnSpc>
                <a:spcPct val="100000"/>
              </a:lnSpc>
              <a:spcBef>
                <a:spcPts val="0"/>
              </a:spcBef>
              <a:buClrTx/>
              <a:buSzTx/>
              <a:buAutoNum type="arabicPeriod"/>
            </a:pPr>
            <a:endParaRPr kumimoji="1" lang="en-US" altLang="zh-CN" dirty="0" smtClean="0"/>
          </a:p>
          <a:p>
            <a:pPr marL="457200" lvl="0" indent="-457200">
              <a:lnSpc>
                <a:spcPct val="100000"/>
              </a:lnSpc>
              <a:spcBef>
                <a:spcPts val="0"/>
              </a:spcBef>
              <a:buClrTx/>
              <a:buSzTx/>
              <a:buAutoNum type="arabicPeriod"/>
            </a:pPr>
            <a:r>
              <a:rPr kumimoji="1" lang="en-US" altLang="zh-CN" dirty="0" smtClean="0"/>
              <a:t>Set up registration center service - Eureka Server.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lrTx/>
              <a:buSzTx/>
              <a:buFont typeface="Wingdings" pitchFamily="2" charset="2"/>
              <a:buAutoNum type="arabicPeriod"/>
            </a:pPr>
            <a:r>
              <a:rPr kumimoji="1" lang="en-US" altLang="zh-CN" dirty="0"/>
              <a:t>Setup gateway </a:t>
            </a:r>
            <a:r>
              <a:rPr kumimoji="1" lang="en-US" altLang="zh-CN" dirty="0" smtClean="0"/>
              <a:t>service </a:t>
            </a:r>
            <a:r>
              <a:rPr kumimoji="1" lang="mr-IN" altLang="zh-CN" dirty="0" smtClean="0"/>
              <a:t>–</a:t>
            </a:r>
            <a:r>
              <a:rPr kumimoji="1" lang="en-US" altLang="zh-CN" dirty="0" smtClean="0"/>
              <a:t> spring cloud gateway.</a:t>
            </a:r>
          </a:p>
          <a:p>
            <a:pPr marL="457200" lvl="0" indent="-457200">
              <a:lnSpc>
                <a:spcPct val="100000"/>
              </a:lnSpc>
              <a:spcBef>
                <a:spcPts val="0"/>
              </a:spcBef>
              <a:buClrTx/>
              <a:buSzTx/>
              <a:buAutoNum type="arabicPeriod"/>
            </a:pPr>
            <a:r>
              <a:rPr kumimoji="1" lang="en-US" altLang="zh-CN" dirty="0" smtClean="0"/>
              <a:t>Services register.</a:t>
            </a:r>
          </a:p>
          <a:p>
            <a:pPr marL="457200" lvl="0" indent="-457200">
              <a:lnSpc>
                <a:spcPct val="100000"/>
              </a:lnSpc>
              <a:spcBef>
                <a:spcPts val="0"/>
              </a:spcBef>
              <a:buClrTx/>
              <a:buSzTx/>
              <a:buAutoNum type="arabicPeriod"/>
            </a:pPr>
            <a:r>
              <a:rPr kumimoji="1" lang="en-US" altLang="zh-CN" dirty="0" smtClean="0"/>
              <a:t>Services call through gateway.</a:t>
            </a:r>
          </a:p>
          <a:p>
            <a:pPr marL="457200" lvl="0" indent="-457200">
              <a:lnSpc>
                <a:spcPct val="100000"/>
              </a:lnSpc>
              <a:spcBef>
                <a:spcPts val="0"/>
              </a:spcBef>
              <a:buClrTx/>
              <a:buSzTx/>
              <a:buAutoNum type="arabicPeriod"/>
            </a:pPr>
            <a:r>
              <a:rPr kumimoji="1" lang="en-US" altLang="zh-CN" dirty="0" smtClean="0"/>
              <a:t>Services communication by Feign.</a:t>
            </a:r>
          </a:p>
          <a:p>
            <a:pPr marL="457200" lvl="0" indent="-457200">
              <a:lnSpc>
                <a:spcPct val="100000"/>
              </a:lnSpc>
              <a:spcBef>
                <a:spcPts val="0"/>
              </a:spcBef>
              <a:buClrTx/>
              <a:buSzTx/>
              <a:buAutoNum type="arabicPeriod"/>
            </a:pPr>
            <a:r>
              <a:rPr kumimoji="1" lang="en-US" altLang="zh-CN" dirty="0" smtClean="0"/>
              <a:t>Circuit break by </a:t>
            </a:r>
            <a:r>
              <a:rPr kumimoji="1" lang="en-US" altLang="zh-CN" dirty="0" err="1" smtClean="0"/>
              <a:t>Hystrix</a:t>
            </a:r>
            <a:r>
              <a:rPr kumimoji="1" lang="en-US" altLang="zh-CN" dirty="0" smtClean="0"/>
              <a:t> &amp; fallback monitor with</a:t>
            </a:r>
            <a:r>
              <a:rPr kumimoji="1" lang="zh-CN" altLang="en-US" dirty="0" smtClean="0"/>
              <a:t> </a:t>
            </a:r>
            <a:r>
              <a:rPr kumimoji="1" lang="en-US" altLang="zh-CN" dirty="0" err="1"/>
              <a:t>H</a:t>
            </a:r>
            <a:r>
              <a:rPr kumimoji="1" lang="en-US" altLang="zh-CN" dirty="0" err="1" smtClean="0"/>
              <a:t>ystrix</a:t>
            </a:r>
            <a:r>
              <a:rPr kumimoji="1" lang="en-US" altLang="zh-CN" dirty="0" smtClean="0"/>
              <a:t> dashboard.</a:t>
            </a:r>
          </a:p>
          <a:p>
            <a:pPr marL="457200" lvl="0" indent="-457200">
              <a:lnSpc>
                <a:spcPct val="100000"/>
              </a:lnSpc>
              <a:spcBef>
                <a:spcPts val="0"/>
              </a:spcBef>
              <a:buClrTx/>
              <a:buSzTx/>
              <a:buAutoNum type="arabicPeriod"/>
            </a:pPr>
            <a:r>
              <a:rPr kumimoji="1" lang="en-US" altLang="zh-CN" dirty="0" err="1" smtClean="0"/>
              <a:t>Config</a:t>
            </a:r>
            <a:r>
              <a:rPr kumimoji="1" lang="en-US" altLang="zh-CN" dirty="0" smtClean="0"/>
              <a:t> server </a:t>
            </a:r>
            <a:r>
              <a:rPr kumimoji="1" lang="mr-IN" altLang="zh-CN" dirty="0" smtClean="0"/>
              <a:t>–</a:t>
            </a:r>
            <a:r>
              <a:rPr kumimoji="1" lang="en-US" altLang="zh-CN" dirty="0" smtClean="0"/>
              <a:t> spring cloud </a:t>
            </a:r>
            <a:r>
              <a:rPr kumimoji="1" lang="en-US" altLang="zh-CN" dirty="0" err="1" smtClean="0"/>
              <a:t>config</a:t>
            </a:r>
            <a:r>
              <a:rPr kumimoji="1" lang="en-US" altLang="zh-CN" dirty="0" smtClean="0"/>
              <a:t>.</a:t>
            </a:r>
          </a:p>
          <a:p>
            <a:pPr marL="457200" lvl="0" indent="-457200">
              <a:lnSpc>
                <a:spcPct val="100000"/>
              </a:lnSpc>
              <a:spcBef>
                <a:spcPts val="0"/>
              </a:spcBef>
              <a:buClrTx/>
              <a:buSzTx/>
              <a:buAutoNum type="arabicPeriod"/>
            </a:pPr>
            <a:r>
              <a:rPr kumimoji="1" lang="en-US" altLang="zh-CN" dirty="0" smtClean="0"/>
              <a:t>Message bus - spring-cloud-stream.</a:t>
            </a:r>
          </a:p>
          <a:p>
            <a:pPr marL="457200" lvl="0" indent="-457200">
              <a:lnSpc>
                <a:spcPct val="100000"/>
              </a:lnSpc>
              <a:spcBef>
                <a:spcPts val="0"/>
              </a:spcBef>
              <a:buClrTx/>
              <a:buSzTx/>
              <a:buAutoNum type="arabicPeriod"/>
            </a:pPr>
            <a:endParaRPr kumimoji="1" lang="en-US" altLang="zh-CN" dirty="0" smtClean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r>
              <a:rPr kumimoji="1" lang="en-US" altLang="zh-CN" dirty="0" smtClean="0"/>
              <a:t>demo source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code</a:t>
            </a:r>
            <a:r>
              <a:rPr kumimoji="1" lang="en-US" altLang="zh-CN" dirty="0"/>
              <a:t>: </a:t>
            </a:r>
            <a:endParaRPr kumimoji="1" lang="en-US" altLang="zh-CN" dirty="0" smtClean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r>
              <a:rPr kumimoji="1" lang="en-US" altLang="zh-CN" dirty="0"/>
              <a:t> </a:t>
            </a:r>
            <a:r>
              <a:rPr kumimoji="1" lang="en-US" altLang="zh-CN" dirty="0" smtClean="0"/>
              <a:t>      https</a:t>
            </a:r>
            <a:r>
              <a:rPr kumimoji="1" lang="en-US" altLang="zh-CN" dirty="0"/>
              <a:t>://</a:t>
            </a:r>
            <a:r>
              <a:rPr kumimoji="1" lang="en-US" altLang="zh-CN" dirty="0" err="1"/>
              <a:t>git.linecorp.com</a:t>
            </a:r>
            <a:r>
              <a:rPr kumimoji="1" lang="en-US" altLang="zh-CN" dirty="0"/>
              <a:t>/</a:t>
            </a:r>
            <a:r>
              <a:rPr kumimoji="1" lang="en-US" altLang="zh-CN" dirty="0" err="1"/>
              <a:t>wang-shuguang</a:t>
            </a:r>
            <a:r>
              <a:rPr kumimoji="1" lang="en-US" altLang="zh-CN" dirty="0"/>
              <a:t>/</a:t>
            </a:r>
            <a:r>
              <a:rPr kumimoji="1" lang="en-US" altLang="zh-CN" dirty="0" err="1"/>
              <a:t>spc-demo.git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66683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5348" y="2732532"/>
            <a:ext cx="10058400" cy="1609344"/>
          </a:xfrm>
        </p:spPr>
        <p:txBody>
          <a:bodyPr>
            <a:normAutofit/>
          </a:bodyPr>
          <a:lstStyle/>
          <a:p>
            <a:pPr algn="ctr"/>
            <a:r>
              <a:rPr kumimoji="1" lang="en-US" altLang="zh-CN" dirty="0" smtClean="0"/>
              <a:t>~end ~  </a:t>
            </a:r>
            <a:br>
              <a:rPr kumimoji="1" lang="en-US" altLang="zh-CN" dirty="0" smtClean="0"/>
            </a:br>
            <a:r>
              <a:rPr kumimoji="1" lang="en-US" altLang="zh-CN" dirty="0" smtClean="0"/>
              <a:t>Thank you .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74044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agenda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  <a:buClrTx/>
              <a:buSzTx/>
              <a:buFont typeface="Arial" charset="0"/>
              <a:buChar char="•"/>
            </a:pPr>
            <a:r>
              <a:rPr kumimoji="1" lang="en-US" altLang="zh-CN" sz="2800" dirty="0" err="1" smtClean="0"/>
              <a:t>Purpuse</a:t>
            </a:r>
            <a:endParaRPr kumimoji="1" lang="en-US" altLang="zh-CN" sz="2800" dirty="0" smtClean="0"/>
          </a:p>
          <a:p>
            <a:pPr>
              <a:lnSpc>
                <a:spcPct val="150000"/>
              </a:lnSpc>
              <a:spcBef>
                <a:spcPts val="0"/>
              </a:spcBef>
              <a:buClrTx/>
              <a:buSzTx/>
              <a:buFont typeface="Arial" charset="0"/>
              <a:buChar char="•"/>
            </a:pPr>
            <a:r>
              <a:rPr kumimoji="1" lang="en-US" altLang="zh-CN" sz="2800" dirty="0" smtClean="0"/>
              <a:t>Overview</a:t>
            </a:r>
            <a:endParaRPr kumimoji="1" lang="en-US" altLang="zh-CN" sz="2800" dirty="0" smtClean="0"/>
          </a:p>
          <a:p>
            <a:pPr>
              <a:lnSpc>
                <a:spcPct val="150000"/>
              </a:lnSpc>
              <a:spcBef>
                <a:spcPts val="0"/>
              </a:spcBef>
              <a:buClrTx/>
              <a:buSzTx/>
              <a:buFont typeface="Arial" charset="0"/>
              <a:buChar char="•"/>
            </a:pPr>
            <a:r>
              <a:rPr kumimoji="1" lang="en-US" altLang="zh-CN" sz="2800" dirty="0" smtClean="0"/>
              <a:t>Key Components</a:t>
            </a:r>
            <a:endParaRPr kumimoji="1" lang="en-US" altLang="zh-CN" sz="2800" b="1" dirty="0" smtClean="0">
              <a:solidFill>
                <a:schemeClr val="accent2"/>
              </a:solidFill>
            </a:endParaRPr>
          </a:p>
          <a:p>
            <a:pPr>
              <a:lnSpc>
                <a:spcPct val="150000"/>
              </a:lnSpc>
              <a:spcBef>
                <a:spcPts val="0"/>
              </a:spcBef>
              <a:buClrTx/>
              <a:buSzTx/>
              <a:buFont typeface="Arial" charset="0"/>
              <a:buChar char="•"/>
            </a:pPr>
            <a:r>
              <a:rPr kumimoji="1" lang="en-US" altLang="zh-CN" sz="2800" dirty="0" smtClean="0"/>
              <a:t>Summary</a:t>
            </a:r>
          </a:p>
          <a:p>
            <a:pPr>
              <a:lnSpc>
                <a:spcPct val="150000"/>
              </a:lnSpc>
              <a:spcBef>
                <a:spcPts val="0"/>
              </a:spcBef>
              <a:buClrTx/>
              <a:buSzTx/>
              <a:buFont typeface="Arial" charset="0"/>
              <a:buChar char="•"/>
            </a:pPr>
            <a:r>
              <a:rPr kumimoji="1" lang="en-US" altLang="zh-CN" sz="2800" dirty="0" smtClean="0"/>
              <a:t>Demo</a:t>
            </a:r>
          </a:p>
          <a:p>
            <a:pPr>
              <a:lnSpc>
                <a:spcPct val="150000"/>
              </a:lnSpc>
              <a:spcBef>
                <a:spcPts val="0"/>
              </a:spcBef>
              <a:buClrTx/>
              <a:buSzTx/>
              <a:buFont typeface="Arial" charset="0"/>
              <a:buChar char="•"/>
            </a:pPr>
            <a:r>
              <a:rPr kumimoji="1" lang="en-US" altLang="zh-CN" sz="2800" dirty="0" smtClean="0"/>
              <a:t>Practice</a:t>
            </a:r>
            <a:endParaRPr kumimoji="1" lang="en-US" altLang="zh-CN" sz="2800" dirty="0" smtClean="0"/>
          </a:p>
          <a:p>
            <a:pPr>
              <a:lnSpc>
                <a:spcPct val="150000"/>
              </a:lnSpc>
              <a:spcBef>
                <a:spcPts val="0"/>
              </a:spcBef>
              <a:buClrTx/>
              <a:buSzTx/>
              <a:buFont typeface="Arial" charset="0"/>
              <a:buChar char="•"/>
            </a:pPr>
            <a:endParaRPr kumimoji="1" lang="en-US" altLang="zh-CN" sz="2800" b="1" dirty="0" smtClean="0"/>
          </a:p>
          <a:p>
            <a:pPr>
              <a:lnSpc>
                <a:spcPct val="150000"/>
              </a:lnSpc>
              <a:spcBef>
                <a:spcPts val="0"/>
              </a:spcBef>
              <a:buClrTx/>
              <a:buSzTx/>
              <a:buFont typeface="Arial" charset="0"/>
              <a:buChar char="•"/>
            </a:pPr>
            <a:endParaRPr kumimoji="1" lang="en-US" altLang="zh-CN" sz="2800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958650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46048" y="250278"/>
            <a:ext cx="10058400" cy="1609344"/>
          </a:xfrm>
        </p:spPr>
        <p:txBody>
          <a:bodyPr/>
          <a:lstStyle/>
          <a:p>
            <a:r>
              <a:rPr kumimoji="1" lang="en-US" altLang="zh-CN" dirty="0" smtClean="0"/>
              <a:t>Overview</a:t>
            </a:r>
            <a:endParaRPr kumimoji="1"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2606" y="1371600"/>
            <a:ext cx="4237884" cy="5156199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1196848" y="1587500"/>
            <a:ext cx="34036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Spring </a:t>
            </a:r>
            <a:r>
              <a:rPr kumimoji="1" lang="en-US" altLang="zh-CN" b="1" dirty="0" smtClean="0">
                <a:solidFill>
                  <a:srgbClr val="0070C0"/>
                </a:solidFill>
              </a:rPr>
              <a:t>Cloud </a:t>
            </a:r>
            <a:r>
              <a:rPr kumimoji="1" lang="en-US" altLang="zh-CN" dirty="0" smtClean="0"/>
              <a:t>: </a:t>
            </a:r>
            <a:br>
              <a:rPr kumimoji="1" lang="en-US" altLang="zh-CN" dirty="0" smtClean="0"/>
            </a:br>
            <a:r>
              <a:rPr kumimoji="1" lang="en-US" altLang="zh-CN" dirty="0" smtClean="0"/>
              <a:t>Easy to deploy on cloud environment with Docker, k8s etc.</a:t>
            </a:r>
          </a:p>
          <a:p>
            <a:endParaRPr kumimoji="1" lang="en-US" altLang="zh-CN" dirty="0" smtClean="0"/>
          </a:p>
          <a:p>
            <a:r>
              <a:rPr kumimoji="1" lang="en-US" altLang="zh-CN" dirty="0" smtClean="0"/>
              <a:t>Spring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boot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based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library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set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for</a:t>
            </a:r>
            <a:r>
              <a:rPr kumimoji="1" lang="zh-CN" altLang="en-US" dirty="0"/>
              <a:t> </a:t>
            </a:r>
            <a:r>
              <a:rPr kumimoji="1" lang="en-US" altLang="zh-CN" dirty="0" smtClean="0"/>
              <a:t>building the micro service.</a:t>
            </a:r>
            <a:r>
              <a:rPr kumimoji="1" lang="zh-CN" altLang="en-US" dirty="0" smtClean="0"/>
              <a:t> 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96722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46048" y="250278"/>
            <a:ext cx="10058400" cy="1609344"/>
          </a:xfrm>
        </p:spPr>
        <p:txBody>
          <a:bodyPr/>
          <a:lstStyle/>
          <a:p>
            <a:r>
              <a:rPr kumimoji="1" lang="en-US" altLang="zh-CN" dirty="0" smtClean="0"/>
              <a:t>Purpose</a:t>
            </a:r>
            <a:endParaRPr kumimoji="1"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1196848" y="1587500"/>
            <a:ext cx="85948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Basic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understanding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for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spring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cloud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.</a:t>
            </a:r>
          </a:p>
          <a:p>
            <a:endParaRPr kumimoji="1" lang="en-US" altLang="zh-CN" dirty="0" smtClean="0"/>
          </a:p>
          <a:p>
            <a:r>
              <a:rPr kumimoji="1" lang="en-US" altLang="zh-CN" dirty="0" smtClean="0"/>
              <a:t>Build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simple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micro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service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with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spring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cloud.</a:t>
            </a:r>
            <a:endParaRPr kumimoji="1"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595406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Key components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7597468"/>
              </p:ext>
            </p:extLst>
          </p:nvPr>
        </p:nvGraphicFramePr>
        <p:xfrm>
          <a:off x="1069848" y="1859111"/>
          <a:ext cx="9842500" cy="45753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5700"/>
                <a:gridCol w="7416800"/>
              </a:tblGrid>
              <a:tr h="531706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Components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Products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Configuration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/>
                        <a:t>Spring Cloud </a:t>
                      </a:r>
                      <a:r>
                        <a:rPr lang="en-US" altLang="zh-CN" dirty="0" err="1" smtClean="0"/>
                        <a:t>Config</a:t>
                      </a:r>
                      <a:r>
                        <a:rPr lang="en-US" altLang="zh-CN" dirty="0" smtClean="0"/>
                        <a:t> + Spring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cloud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Bus</a:t>
                      </a:r>
                      <a:endParaRPr lang="en-US" altLang="zh-CN" baseline="0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Registration</a:t>
                      </a:r>
                      <a:r>
                        <a:rPr lang="en-US" altLang="zh-CN" baseline="0" dirty="0" smtClean="0"/>
                        <a:t> and Discovery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aseline="0" dirty="0" smtClean="0"/>
                        <a:t>Netflix </a:t>
                      </a:r>
                      <a:r>
                        <a:rPr lang="en-US" altLang="zh-CN" dirty="0" smtClean="0"/>
                        <a:t>Eureka</a:t>
                      </a:r>
                      <a:r>
                        <a:rPr lang="en-US" altLang="zh-CN" baseline="0" dirty="0" smtClean="0"/>
                        <a:t> </a:t>
                      </a:r>
                    </a:p>
                    <a:p>
                      <a:r>
                        <a:rPr lang="en-US" altLang="zh-CN" baseline="0" dirty="0" smtClean="0"/>
                        <a:t>Consul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Gateway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aseline="0" dirty="0" smtClean="0"/>
                        <a:t>Netflix </a:t>
                      </a:r>
                      <a:r>
                        <a:rPr lang="en-US" altLang="zh-CN" dirty="0" err="1" smtClean="0"/>
                        <a:t>Zuul</a:t>
                      </a:r>
                      <a:r>
                        <a:rPr lang="en-US" altLang="zh-CN" dirty="0" smtClean="0"/>
                        <a:t> </a:t>
                      </a:r>
                    </a:p>
                    <a:p>
                      <a:r>
                        <a:rPr lang="en-US" altLang="zh-CN" dirty="0" smtClean="0"/>
                        <a:t>Spring Cloud</a:t>
                      </a:r>
                      <a:r>
                        <a:rPr lang="en-US" altLang="zh-CN" baseline="0" dirty="0" smtClean="0"/>
                        <a:t> gateway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Service to </a:t>
                      </a:r>
                      <a:br>
                        <a:rPr lang="en-US" altLang="zh-CN" dirty="0" smtClean="0"/>
                      </a:br>
                      <a:r>
                        <a:rPr lang="en-US" altLang="zh-CN" dirty="0" smtClean="0"/>
                        <a:t>Service calls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Feign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/>
                        <a:t>Load</a:t>
                      </a:r>
                      <a:r>
                        <a:rPr lang="en-US" altLang="zh-CN" baseline="0" dirty="0" smtClean="0"/>
                        <a:t> balancing</a:t>
                      </a:r>
                      <a:endParaRPr lang="zh-CN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aseline="0" dirty="0" smtClean="0"/>
                        <a:t>Netflix </a:t>
                      </a:r>
                      <a:r>
                        <a:rPr lang="en-US" altLang="zh-CN" dirty="0" smtClean="0"/>
                        <a:t>Ribbon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Circuit breakers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aseline="0" dirty="0" smtClean="0"/>
                        <a:t>Netflix </a:t>
                      </a:r>
                      <a:r>
                        <a:rPr lang="en-US" altLang="zh-CN" dirty="0" err="1" smtClean="0"/>
                        <a:t>Hystrix</a:t>
                      </a:r>
                      <a:r>
                        <a:rPr lang="en-US" altLang="zh-CN" dirty="0" smtClean="0"/>
                        <a:t> + Turbine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Distributed messaging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Spring Cloud</a:t>
                      </a:r>
                      <a:r>
                        <a:rPr lang="en-US" altLang="zh-CN" baseline="0" dirty="0" smtClean="0"/>
                        <a:t> </a:t>
                      </a:r>
                      <a:r>
                        <a:rPr lang="en-US" altLang="zh-CN" dirty="0" smtClean="0"/>
                        <a:t>stream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Trace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Spring Cloud</a:t>
                      </a:r>
                      <a:r>
                        <a:rPr lang="en-US" altLang="zh-CN" baseline="0" dirty="0" smtClean="0"/>
                        <a:t> Sleuth</a:t>
                      </a:r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7" name="直线箭头连接符 6"/>
          <p:cNvCxnSpPr/>
          <p:nvPr/>
        </p:nvCxnSpPr>
        <p:spPr>
          <a:xfrm>
            <a:off x="5311648" y="2971800"/>
            <a:ext cx="1990852" cy="339767"/>
          </a:xfrm>
          <a:prstGeom prst="straightConnector1">
            <a:avLst/>
          </a:prstGeom>
          <a:ln w="28575">
            <a:prstDash val="dash"/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9" name="直线箭头连接符 8"/>
          <p:cNvCxnSpPr/>
          <p:nvPr/>
        </p:nvCxnSpPr>
        <p:spPr>
          <a:xfrm>
            <a:off x="5078222" y="3573864"/>
            <a:ext cx="2275078" cy="70189"/>
          </a:xfrm>
          <a:prstGeom prst="straightConnector1">
            <a:avLst/>
          </a:prstGeom>
          <a:ln w="28575">
            <a:prstDash val="dash"/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1" name="直线箭头连接符 10"/>
          <p:cNvCxnSpPr/>
          <p:nvPr/>
        </p:nvCxnSpPr>
        <p:spPr>
          <a:xfrm flipV="1">
            <a:off x="5256022" y="3862155"/>
            <a:ext cx="2097278" cy="1025821"/>
          </a:xfrm>
          <a:prstGeom prst="straightConnector1">
            <a:avLst/>
          </a:prstGeom>
          <a:ln w="28575">
            <a:prstDash val="dash"/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3" name="直线箭头连接符 12"/>
          <p:cNvCxnSpPr/>
          <p:nvPr/>
        </p:nvCxnSpPr>
        <p:spPr>
          <a:xfrm flipV="1">
            <a:off x="6304661" y="4337748"/>
            <a:ext cx="997839" cy="945453"/>
          </a:xfrm>
          <a:prstGeom prst="straightConnector1">
            <a:avLst/>
          </a:prstGeom>
          <a:ln w="28575">
            <a:prstDash val="dash"/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8" name="圆角矩形 17"/>
          <p:cNvSpPr/>
          <p:nvPr/>
        </p:nvSpPr>
        <p:spPr>
          <a:xfrm>
            <a:off x="7467600" y="2971800"/>
            <a:ext cx="2197100" cy="1549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Spring </a:t>
            </a:r>
          </a:p>
          <a:p>
            <a:pPr algn="ctr"/>
            <a:r>
              <a:rPr kumimoji="1" lang="en-US" altLang="zh-CN" dirty="0" smtClean="0"/>
              <a:t>Cloud </a:t>
            </a:r>
            <a:r>
              <a:rPr kumimoji="1" lang="en-US" altLang="zh-CN" dirty="0"/>
              <a:t>N</a:t>
            </a:r>
            <a:r>
              <a:rPr kumimoji="1" lang="en-US" altLang="zh-CN" dirty="0" smtClean="0"/>
              <a:t>etflix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30609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 smtClean="0"/>
              <a:t>Config</a:t>
            </a:r>
            <a:r>
              <a:rPr kumimoji="1" lang="en-US" altLang="zh-CN" dirty="0" smtClean="0"/>
              <a:t> center —</a:t>
            </a:r>
            <a:r>
              <a:rPr kumimoji="1" lang="zh-CN" altLang="en-US" dirty="0" smtClean="0"/>
              <a:t> </a:t>
            </a:r>
            <a:r>
              <a:rPr kumimoji="1" lang="en-US" altLang="zh-CN" sz="4800" dirty="0" smtClean="0"/>
              <a:t>spring cloud </a:t>
            </a:r>
            <a:r>
              <a:rPr kumimoji="1" lang="en-US" altLang="zh-CN" sz="4800" dirty="0" err="1" smtClean="0"/>
              <a:t>config</a:t>
            </a:r>
            <a:endParaRPr kumimoji="1" lang="zh-CN" altLang="en-US" sz="4800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70430" y="1553040"/>
            <a:ext cx="6794500" cy="475885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6130" y="1675044"/>
            <a:ext cx="5600170" cy="415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13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 smtClean="0"/>
              <a:t>Reg</a:t>
            </a:r>
            <a:r>
              <a:rPr kumimoji="1" lang="en-US" altLang="zh-CN" dirty="0" smtClean="0"/>
              <a:t> &amp; discovery —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Netflix eureka</a:t>
            </a:r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03023" y="1752600"/>
            <a:ext cx="7077577" cy="41783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1545" y="1752600"/>
            <a:ext cx="8804355" cy="417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177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Eureka</a:t>
            </a:r>
            <a:r>
              <a:rPr lang="zh-CN" altLang="en-US" dirty="0" smtClean="0"/>
              <a:t> </a:t>
            </a:r>
            <a:r>
              <a:rPr lang="en-US" altLang="zh-CN" dirty="0" smtClean="0"/>
              <a:t>-</a:t>
            </a:r>
            <a:r>
              <a:rPr lang="zh-CN" altLang="en-US" dirty="0" smtClean="0"/>
              <a:t>  </a:t>
            </a:r>
            <a:r>
              <a:rPr lang="en-US" altLang="zh-CN" dirty="0" smtClean="0"/>
              <a:t>ha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7899" y="4190943"/>
            <a:ext cx="7594600" cy="184962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900" y="2152904"/>
            <a:ext cx="7594600" cy="18602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299" y="1700238"/>
            <a:ext cx="8699500" cy="4625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267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4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Circuit breaker — </a:t>
            </a:r>
            <a:r>
              <a:rPr kumimoji="1" lang="en-US" altLang="zh-CN" dirty="0" err="1" smtClean="0"/>
              <a:t>hystrix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69848" y="1841500"/>
            <a:ext cx="10058400" cy="4330700"/>
          </a:xfrm>
        </p:spPr>
        <p:txBody>
          <a:bodyPr/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r>
              <a:rPr lang="en-US" altLang="zh-CN" i="1" dirty="0" smtClean="0"/>
              <a:t>Isolation</a:t>
            </a:r>
            <a:r>
              <a:rPr lang="zh-CN" altLang="en-US" i="1" dirty="0" smtClean="0"/>
              <a:t>   </a:t>
            </a:r>
            <a:r>
              <a:rPr lang="en-US" altLang="zh-CN" i="1" dirty="0" smtClean="0"/>
              <a:t>|</a:t>
            </a:r>
            <a:r>
              <a:rPr lang="zh-CN" altLang="en-US" i="1" dirty="0"/>
              <a:t> </a:t>
            </a:r>
            <a:r>
              <a:rPr lang="en-US" altLang="zh-CN" i="1" dirty="0" smtClean="0"/>
              <a:t>Service downgraded</a:t>
            </a:r>
            <a:r>
              <a:rPr lang="zh-CN" altLang="en-US" i="1" dirty="0" smtClean="0"/>
              <a:t> </a:t>
            </a:r>
            <a:r>
              <a:rPr lang="en-US" altLang="zh-CN" i="1" dirty="0" smtClean="0"/>
              <a:t>|</a:t>
            </a:r>
            <a:r>
              <a:rPr lang="zh-CN" altLang="en-US" i="1" dirty="0" smtClean="0"/>
              <a:t> </a:t>
            </a:r>
            <a:r>
              <a:rPr kumimoji="1" lang="en-US" altLang="zh-CN" i="1" dirty="0" smtClean="0"/>
              <a:t>Circuit breaker </a:t>
            </a:r>
            <a:r>
              <a:rPr kumimoji="1" lang="zh-CN" altLang="en-US" i="1" dirty="0" smtClean="0"/>
              <a:t> </a:t>
            </a:r>
            <a:r>
              <a:rPr kumimoji="1" lang="en-US" altLang="zh-CN" i="1" dirty="0" smtClean="0"/>
              <a:t>|</a:t>
            </a:r>
            <a:r>
              <a:rPr kumimoji="1" lang="zh-CN" altLang="en-US" i="1" dirty="0" smtClean="0"/>
              <a:t> </a:t>
            </a:r>
            <a:r>
              <a:rPr kumimoji="1" lang="en-US" altLang="zh-CN" i="1" dirty="0" smtClean="0"/>
              <a:t>Resilience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endParaRPr kumimoji="1" lang="zh-CN" altLang="en-US" i="1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337" y="2241206"/>
            <a:ext cx="4724221" cy="4320376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0378" y="2151623"/>
            <a:ext cx="5480050" cy="232318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4069" y="4280535"/>
            <a:ext cx="36957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650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木活字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木活字</Template>
  <TotalTime>8228</TotalTime>
  <Words>427</Words>
  <Application>Microsoft Macintosh PowerPoint</Application>
  <PresentationFormat>宽屏</PresentationFormat>
  <Paragraphs>95</Paragraphs>
  <Slides>18</Slides>
  <Notes>11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8" baseType="lpstr">
      <vt:lpstr>Calibri</vt:lpstr>
      <vt:lpstr>DengXian</vt:lpstr>
      <vt:lpstr>Mangal</vt:lpstr>
      <vt:lpstr>Rockwell</vt:lpstr>
      <vt:lpstr>Rockwell Condensed</vt:lpstr>
      <vt:lpstr>Rockwell Extra Bold</vt:lpstr>
      <vt:lpstr>Wingdings</vt:lpstr>
      <vt:lpstr>方正姚体</vt:lpstr>
      <vt:lpstr>Arial</vt:lpstr>
      <vt:lpstr>木活字</vt:lpstr>
      <vt:lpstr>Spring cloud </vt:lpstr>
      <vt:lpstr>agenda</vt:lpstr>
      <vt:lpstr>Overview</vt:lpstr>
      <vt:lpstr>Purpose</vt:lpstr>
      <vt:lpstr>Key components</vt:lpstr>
      <vt:lpstr>Config center — spring cloud config</vt:lpstr>
      <vt:lpstr>Reg &amp; discovery — Netflix eureka</vt:lpstr>
      <vt:lpstr>Eureka -  ha</vt:lpstr>
      <vt:lpstr>Circuit breaker — hystrix</vt:lpstr>
      <vt:lpstr>Hystrix monitor</vt:lpstr>
      <vt:lpstr>Gate way –spring cloud gateway</vt:lpstr>
      <vt:lpstr>Gateway - ha</vt:lpstr>
      <vt:lpstr>Services communication 1 – feign</vt:lpstr>
      <vt:lpstr>communication2 –  spring cloud bus &amp; stream</vt:lpstr>
      <vt:lpstr>Trace – spring cloud sleuth</vt:lpstr>
      <vt:lpstr>summary</vt:lpstr>
      <vt:lpstr>Demo </vt:lpstr>
      <vt:lpstr>~end ~   Thank you .</vt:lpstr>
    </vt:vector>
  </TitlesOfParts>
  <Company/>
  <LinksUpToDate>false</LinksUpToDate>
  <SharedDoc>false</SharedDoc>
  <HyperlinksChanged>false</HyperlinksChanged>
  <AppVersion>15.0023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Spring cloud </dc:title>
  <dc:creator>Microsoft Office 用户</dc:creator>
  <cp:lastModifiedBy>Microsoft Office 用户</cp:lastModifiedBy>
  <cp:revision>147</cp:revision>
  <dcterms:created xsi:type="dcterms:W3CDTF">2018-09-14T00:04:52Z</dcterms:created>
  <dcterms:modified xsi:type="dcterms:W3CDTF">2019-07-14T01:50:40Z</dcterms:modified>
</cp:coreProperties>
</file>